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752" r:id="rId2"/>
    <p:sldId id="755" r:id="rId3"/>
    <p:sldId id="756" r:id="rId4"/>
    <p:sldId id="782" r:id="rId5"/>
    <p:sldId id="753" r:id="rId6"/>
    <p:sldId id="758" r:id="rId7"/>
    <p:sldId id="788" r:id="rId8"/>
    <p:sldId id="789" r:id="rId9"/>
    <p:sldId id="759" r:id="rId10"/>
    <p:sldId id="760" r:id="rId11"/>
    <p:sldId id="761" r:id="rId12"/>
    <p:sldId id="762" r:id="rId13"/>
    <p:sldId id="763" r:id="rId14"/>
    <p:sldId id="764" r:id="rId15"/>
    <p:sldId id="765" r:id="rId16"/>
    <p:sldId id="767" r:id="rId17"/>
    <p:sldId id="766" r:id="rId18"/>
    <p:sldId id="769" r:id="rId19"/>
    <p:sldId id="768" r:id="rId20"/>
    <p:sldId id="770" r:id="rId21"/>
    <p:sldId id="771" r:id="rId22"/>
    <p:sldId id="772" r:id="rId23"/>
    <p:sldId id="773" r:id="rId24"/>
    <p:sldId id="774" r:id="rId25"/>
    <p:sldId id="775" r:id="rId26"/>
    <p:sldId id="776" r:id="rId27"/>
    <p:sldId id="787" r:id="rId28"/>
    <p:sldId id="777" r:id="rId29"/>
    <p:sldId id="778" r:id="rId30"/>
    <p:sldId id="779" r:id="rId31"/>
    <p:sldId id="780" r:id="rId32"/>
    <p:sldId id="781" r:id="rId33"/>
    <p:sldId id="783" r:id="rId34"/>
    <p:sldId id="784" r:id="rId35"/>
    <p:sldId id="785" r:id="rId36"/>
    <p:sldId id="786" r:id="rId37"/>
    <p:sldId id="757" r:id="rId38"/>
  </p:sldIdLst>
  <p:sldSz cx="12190413" cy="6859588"/>
  <p:notesSz cx="6797675" cy="9926638"/>
  <p:defaultTextStyle>
    <a:defPPr>
      <a:defRPr lang="pt-BR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  <a:srgbClr val="FF9933"/>
    <a:srgbClr val="0033CC"/>
    <a:srgbClr val="EBF1DE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20ABF-473B-427A-9B78-6F30D21F6E94}" v="5" dt="2024-01-18T09:04:07.310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com Tema 2 - Ênfas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com Tema 2 - Ênfas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074" autoAdjust="0"/>
    <p:restoredTop sz="94744" autoAdjust="0"/>
  </p:normalViewPr>
  <p:slideViewPr>
    <p:cSldViewPr>
      <p:cViewPr varScale="1">
        <p:scale>
          <a:sx n="116" d="100"/>
          <a:sy n="116" d="100"/>
        </p:scale>
        <p:origin x="-672" y="-114"/>
      </p:cViewPr>
      <p:guideLst>
        <p:guide orient="horz" pos="2160"/>
        <p:guide orient="horz" pos="2161"/>
        <p:guide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3379" y="6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326E2-BC95-4A45-95C2-60EDAC25BC78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4EF4F-216F-4F17-803F-C64B88EFFD8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73537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A2FB2-FCFC-4E58-97DE-2CCCCDE87A88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57DB2-778D-47D7-9DEE-8CA332E4661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7156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29497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31891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06769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3822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74793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5508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08552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18693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06587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28738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48714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18403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11355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83750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01956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22787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03863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30984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30547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31999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16923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388253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43586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30498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112621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26712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56233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30259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366851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002734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452279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972032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922412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846031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222811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085528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57DB2-778D-47D7-9DEE-8CA332E46618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1869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FD974-0C68-4997-9F72-6C41CBAF439D}" type="datetimeFigureOut">
              <a:rPr lang="pt-BR" smtClean="0"/>
              <a:pPr/>
              <a:t>16/07/2024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44C47-A39C-4AFF-861F-CF6887127C6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CA05ED1-6340-4575-B465-96854C35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818" y="3933967"/>
            <a:ext cx="9146117" cy="147036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</a:rPr>
              <a:t>PROGRAMA MAIS ACESSO</a:t>
            </a:r>
            <a:b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</a:rPr>
            </a:br>
            <a: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</a:rPr>
              <a:t> A ESPECIALISTAS - PMAE</a:t>
            </a: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JULHO / 2024</a:t>
            </a:r>
          </a:p>
        </p:txBody>
      </p:sp>
    </p:spTree>
    <p:extLst>
      <p:ext uri="{BB962C8B-B14F-4D97-AF65-F5344CB8AC3E}">
        <p14:creationId xmlns:p14="http://schemas.microsoft.com/office/powerpoint/2010/main" xmlns="" val="163751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76AA0E7-86B3-657A-C4CB-073E7910B414}"/>
              </a:ext>
            </a:extLst>
          </p:cNvPr>
          <p:cNvSpPr txBox="1"/>
          <p:nvPr/>
        </p:nvSpPr>
        <p:spPr>
          <a:xfrm>
            <a:off x="694606" y="1857807"/>
            <a:ext cx="110172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400" b="1" u="sng" dirty="0">
                <a:latin typeface="+mj-lt"/>
              </a:rPr>
              <a:t>Portaria GM/MS nº 1.604, de 18 de outubro de 2023</a:t>
            </a:r>
          </a:p>
          <a:p>
            <a:pPr algn="just" fontAlgn="base"/>
            <a:r>
              <a:rPr lang="pt-BR" sz="2400" dirty="0">
                <a:latin typeface="+mj-lt"/>
              </a:rPr>
              <a:t>Institui a </a:t>
            </a:r>
            <a:r>
              <a:rPr lang="pt-BR" sz="2400" b="1" dirty="0">
                <a:latin typeface="+mj-lt"/>
              </a:rPr>
              <a:t>Política Nacional de Atenção Especializada em Saúde (PNAES)</a:t>
            </a:r>
            <a:r>
              <a:rPr lang="pt-BR" sz="2400" dirty="0">
                <a:latin typeface="+mj-lt"/>
              </a:rPr>
              <a:t>, no âmbito do Sistema Único de Saúde.</a:t>
            </a:r>
          </a:p>
          <a:p>
            <a:pPr algn="just" fontAlgn="base"/>
            <a:endParaRPr lang="pt-BR" sz="2400" dirty="0">
              <a:latin typeface="+mj-lt"/>
            </a:endParaRPr>
          </a:p>
          <a:p>
            <a:pPr algn="just" fontAlgn="base"/>
            <a:r>
              <a:rPr lang="pt-BR" sz="2400" b="1" u="sng" dirty="0">
                <a:latin typeface="+mj-lt"/>
              </a:rPr>
              <a:t>Portaria GM/MS nº 3.492, de 8 de abril de 2024</a:t>
            </a:r>
          </a:p>
          <a:p>
            <a:pPr algn="just" fontAlgn="base"/>
            <a:r>
              <a:rPr lang="pt-BR" sz="2400" dirty="0">
                <a:latin typeface="+mj-lt"/>
              </a:rPr>
              <a:t>Institui o </a:t>
            </a:r>
            <a:r>
              <a:rPr lang="pt-BR" sz="2400" b="1" dirty="0">
                <a:latin typeface="+mj-lt"/>
              </a:rPr>
              <a:t>Programa Nacional de Expansão e Qualificação da Atenção Ambulatorial Especializada</a:t>
            </a:r>
            <a:r>
              <a:rPr lang="pt-BR" sz="2400" dirty="0">
                <a:latin typeface="+mj-lt"/>
              </a:rPr>
              <a:t>, no âmbito do Sistema Único de Saúde (SUS).</a:t>
            </a:r>
          </a:p>
          <a:p>
            <a:pPr algn="just" fontAlgn="base"/>
            <a:endParaRPr lang="pt-BR" sz="2400" dirty="0">
              <a:latin typeface="+mj-lt"/>
            </a:endParaRPr>
          </a:p>
          <a:p>
            <a:pPr algn="just" fontAlgn="base"/>
            <a:r>
              <a:rPr lang="pt-BR" sz="2400" b="1" u="sng" dirty="0">
                <a:latin typeface="+mj-lt"/>
              </a:rPr>
              <a:t>Portaria SAES/MS nº 1.640, de 7 de maio de 2024</a:t>
            </a:r>
          </a:p>
          <a:p>
            <a:pPr algn="just" fontAlgn="base"/>
            <a:r>
              <a:rPr lang="pt-BR" sz="2400" dirty="0">
                <a:latin typeface="+mj-lt"/>
              </a:rPr>
              <a:t>Dispõe sobre a </a:t>
            </a:r>
            <a:r>
              <a:rPr lang="pt-BR" sz="2400" b="1" dirty="0">
                <a:latin typeface="+mj-lt"/>
              </a:rPr>
              <a:t>operacionalização do Programa Nacional de Expansão e Qualificação da Atenção Ambulatorial Especializada</a:t>
            </a:r>
            <a:r>
              <a:rPr lang="pt-BR" sz="2400" dirty="0">
                <a:latin typeface="+mj-lt"/>
              </a:rPr>
              <a:t> no âmbito do Sistema Único de Saúde (SUS).</a:t>
            </a:r>
          </a:p>
          <a:p>
            <a:pPr algn="just" fontAlgn="base"/>
            <a:endParaRPr lang="pt-BR" sz="2400" dirty="0">
              <a:latin typeface="+mj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28A9DF7-1129-9A7C-33B2-856B0DE50275}"/>
              </a:ext>
            </a:extLst>
          </p:cNvPr>
          <p:cNvSpPr txBox="1"/>
          <p:nvPr/>
        </p:nvSpPr>
        <p:spPr>
          <a:xfrm>
            <a:off x="1522148" y="261442"/>
            <a:ext cx="9146116" cy="76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PROGRAMA MAIS ACESSO A ESPECIALISTAS</a:t>
            </a:r>
          </a:p>
          <a:p>
            <a:pPr algn="ctr"/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LEGISLAÇÃO VIGENTE</a:t>
            </a:r>
            <a:endParaRPr lang="pt-BR" sz="2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016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76AA0E7-86B3-657A-C4CB-073E7910B414}"/>
              </a:ext>
            </a:extLst>
          </p:cNvPr>
          <p:cNvSpPr txBox="1"/>
          <p:nvPr/>
        </p:nvSpPr>
        <p:spPr>
          <a:xfrm>
            <a:off x="573819" y="1534383"/>
            <a:ext cx="11210019" cy="4775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00" b="1" u="sng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PORTARIA SAES/MS Nº 1.821, DE 11 DE JUNHO DE 2024</a:t>
            </a:r>
            <a:r>
              <a:rPr lang="pt-BR" sz="1900" b="1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900" dirty="0">
                <a:solidFill>
                  <a:srgbClr val="162937"/>
                </a:solidFill>
                <a:effectLst/>
                <a:latin typeface="+mj-lt"/>
                <a:ea typeface="Times New Roman" panose="02020603050405020304" pitchFamily="18" charset="0"/>
              </a:rPr>
              <a:t>Inclui Grupo, atributos e regras condicionadas na Tabela de Procedimentos, Medicamentos, Órteses, Próteses e Materiais Especiais do Sistema Único de Saúde (SUS), no âmbito do Programa.</a:t>
            </a:r>
          </a:p>
          <a:p>
            <a:pPr algn="just"/>
            <a:endParaRPr lang="pt-BR" sz="1900" dirty="0">
              <a:latin typeface="+mj-lt"/>
            </a:endParaRPr>
          </a:p>
          <a:p>
            <a:pPr algn="just">
              <a:lnSpc>
                <a:spcPct val="115000"/>
              </a:lnSpc>
              <a:spcAft>
                <a:spcPts val="2250"/>
              </a:spcAft>
            </a:pPr>
            <a:r>
              <a:rPr lang="pt-BR" sz="1900" b="1" u="sng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PORTARIA SAES/MS Nº 1.822, DE 11 DE JUNHO DE 2024</a:t>
            </a:r>
            <a:r>
              <a:rPr lang="pt-BR" sz="1900" b="1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Oferta de </a:t>
            </a:r>
            <a:r>
              <a:rPr lang="pt-BR" sz="1900" b="1" dirty="0">
                <a:solidFill>
                  <a:srgbClr val="00B050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Cuidados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b="1" dirty="0">
                <a:solidFill>
                  <a:srgbClr val="00B050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Integrados (OCI) em Cardiologia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2250"/>
              </a:spcAft>
            </a:pPr>
            <a:r>
              <a:rPr lang="pt-BR" sz="1900" b="1" u="sng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PORTARIA SAES/MS Nº 1.823, DE 11 DE JUNHO DE 2024</a:t>
            </a:r>
            <a:r>
              <a:rPr lang="pt-BR" sz="1900" b="1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Oferta de </a:t>
            </a:r>
            <a:r>
              <a:rPr lang="pt-BR" sz="1900" b="1" dirty="0">
                <a:solidFill>
                  <a:srgbClr val="00B050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Cuidados Integrados (OCI) em Ortopedia.</a:t>
            </a:r>
          </a:p>
          <a:p>
            <a:pPr algn="just">
              <a:lnSpc>
                <a:spcPct val="115000"/>
              </a:lnSpc>
              <a:spcAft>
                <a:spcPts val="2250"/>
              </a:spcAft>
            </a:pPr>
            <a:r>
              <a:rPr lang="pt-BR" sz="1900" b="1" u="sng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PORTARIA SAES/MS Nº 1.824, DE 11 DE JUNHO DE 2024</a:t>
            </a:r>
            <a:r>
              <a:rPr lang="pt-BR" sz="1900" b="1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Oferta de </a:t>
            </a:r>
            <a:r>
              <a:rPr lang="pt-BR" sz="1900" b="1" dirty="0">
                <a:solidFill>
                  <a:srgbClr val="00B050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Cuidados Integrados (OCI) em Oncologia.</a:t>
            </a:r>
          </a:p>
          <a:p>
            <a:pPr algn="just">
              <a:lnSpc>
                <a:spcPct val="115000"/>
              </a:lnSpc>
              <a:spcAft>
                <a:spcPts val="2250"/>
              </a:spcAft>
            </a:pPr>
            <a:r>
              <a:rPr lang="pt-BR" sz="1900" b="1" u="sng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PORTARIA SAES/MS Nº 1.825, DE 11 DE JUNHO DE 2024</a:t>
            </a:r>
            <a:r>
              <a:rPr lang="pt-BR" sz="1900" b="1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Oferta de </a:t>
            </a:r>
            <a:r>
              <a:rPr lang="pt-BR" sz="1900" b="1" dirty="0">
                <a:solidFill>
                  <a:srgbClr val="00B050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Cuidados Integrados (OCI) em Otorrinolaringologia.</a:t>
            </a:r>
          </a:p>
          <a:p>
            <a:pPr algn="just">
              <a:lnSpc>
                <a:spcPct val="115000"/>
              </a:lnSpc>
              <a:spcAft>
                <a:spcPts val="2250"/>
              </a:spcAft>
            </a:pPr>
            <a:r>
              <a:rPr lang="pt-BR" sz="1900" b="1" u="sng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PORTARIA SAES/MS Nº 1.826, DE 11 DE JUNHO DE 2024</a:t>
            </a:r>
            <a:r>
              <a:rPr lang="pt-BR" sz="1900" b="1" cap="all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900" dirty="0">
                <a:solidFill>
                  <a:srgbClr val="162937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Oferta de </a:t>
            </a:r>
            <a:r>
              <a:rPr lang="pt-BR" sz="1900" b="1" dirty="0">
                <a:solidFill>
                  <a:srgbClr val="00B050"/>
                </a:solidFill>
                <a:effectLst/>
                <a:highlight>
                  <a:srgbClr val="FFFFFF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Cuidados Integrados (OCI) em Oftalmologia.</a:t>
            </a:r>
            <a:endParaRPr lang="pt-BR" sz="19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28A9DF7-1129-9A7C-33B2-856B0DE50275}"/>
              </a:ext>
            </a:extLst>
          </p:cNvPr>
          <p:cNvSpPr txBox="1"/>
          <p:nvPr/>
        </p:nvSpPr>
        <p:spPr>
          <a:xfrm>
            <a:off x="1522148" y="261442"/>
            <a:ext cx="9146116" cy="76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PROGRAMA MAIS ACESSO A ESPECIALISTAS</a:t>
            </a:r>
          </a:p>
          <a:p>
            <a:pPr algn="ctr"/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LEGISLAÇÃO VIGENTE</a:t>
            </a:r>
            <a:endParaRPr lang="pt-BR" sz="2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474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CA05ED1-6340-4575-B465-96854C35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818" y="3933967"/>
            <a:ext cx="9146117" cy="147036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</a:rPr>
              <a:t>ADESÃO DO ESTADO DA BAHIA AO PROGRAMA MAIS ACESSO</a:t>
            </a:r>
            <a:b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</a:rPr>
            </a:br>
            <a: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</a:rPr>
              <a:t> A ESPECIALISTAS - PMAE</a:t>
            </a: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pt-BR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4289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0794B3EE-B581-3922-9547-82B5219107FB}"/>
              </a:ext>
            </a:extLst>
          </p:cNvPr>
          <p:cNvGrpSpPr/>
          <p:nvPr/>
        </p:nvGrpSpPr>
        <p:grpSpPr>
          <a:xfrm>
            <a:off x="6887294" y="1053530"/>
            <a:ext cx="4629150" cy="4981575"/>
            <a:chOff x="1114425" y="2066724"/>
            <a:chExt cx="4629150" cy="4981575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C5AC2000-D2EF-3726-80CD-AAE859FE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14425" y="2066724"/>
              <a:ext cx="4629150" cy="4981575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xmlns="" id="{8004E9B6-F69F-3F3A-7C8C-5D99E28DCE7B}"/>
                </a:ext>
              </a:extLst>
            </p:cNvPr>
            <p:cNvSpPr/>
            <p:nvPr/>
          </p:nvSpPr>
          <p:spPr>
            <a:xfrm>
              <a:off x="4725144" y="5341811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xmlns="" id="{820F013D-AB9E-06A1-58BC-50715706CA80}"/>
              </a:ext>
            </a:extLst>
          </p:cNvPr>
          <p:cNvGraphicFramePr>
            <a:graphicFrameLocks noGrp="1"/>
          </p:cNvGraphicFramePr>
          <p:nvPr/>
        </p:nvGraphicFramePr>
        <p:xfrm>
          <a:off x="838622" y="1082168"/>
          <a:ext cx="5381513" cy="5299954"/>
        </p:xfrm>
        <a:graphic>
          <a:graphicData uri="http://schemas.openxmlformats.org/drawingml/2006/table">
            <a:tbl>
              <a:tblPr/>
              <a:tblGrid>
                <a:gridCol w="1128359">
                  <a:extLst>
                    <a:ext uri="{9D8B030D-6E8A-4147-A177-3AD203B41FA5}">
                      <a16:colId xmlns:a16="http://schemas.microsoft.com/office/drawing/2014/main" xmlns="" val="3611273313"/>
                    </a:ext>
                  </a:extLst>
                </a:gridCol>
                <a:gridCol w="1410758">
                  <a:extLst>
                    <a:ext uri="{9D8B030D-6E8A-4147-A177-3AD203B41FA5}">
                      <a16:colId xmlns:a16="http://schemas.microsoft.com/office/drawing/2014/main" xmlns="" val="1329751419"/>
                    </a:ext>
                  </a:extLst>
                </a:gridCol>
                <a:gridCol w="745322">
                  <a:extLst>
                    <a:ext uri="{9D8B030D-6E8A-4147-A177-3AD203B41FA5}">
                      <a16:colId xmlns:a16="http://schemas.microsoft.com/office/drawing/2014/main" xmlns="" val="3919109879"/>
                    </a:ext>
                  </a:extLst>
                </a:gridCol>
                <a:gridCol w="745322">
                  <a:extLst>
                    <a:ext uri="{9D8B030D-6E8A-4147-A177-3AD203B41FA5}">
                      <a16:colId xmlns:a16="http://schemas.microsoft.com/office/drawing/2014/main" xmlns="" val="1795524842"/>
                    </a:ext>
                  </a:extLst>
                </a:gridCol>
                <a:gridCol w="745322">
                  <a:extLst>
                    <a:ext uri="{9D8B030D-6E8A-4147-A177-3AD203B41FA5}">
                      <a16:colId xmlns:a16="http://schemas.microsoft.com/office/drawing/2014/main" xmlns="" val="1703315404"/>
                    </a:ext>
                  </a:extLst>
                </a:gridCol>
                <a:gridCol w="606430">
                  <a:extLst>
                    <a:ext uri="{9D8B030D-6E8A-4147-A177-3AD203B41FA5}">
                      <a16:colId xmlns:a16="http://schemas.microsoft.com/office/drawing/2014/main" xmlns="" val="564227035"/>
                    </a:ext>
                  </a:extLst>
                </a:gridCol>
              </a:tblGrid>
              <a:tr h="151454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QUANTTATIVO MUNICIPIOS</a:t>
                      </a:r>
                    </a:p>
                  </a:txBody>
                  <a:tcPr marL="8734" marR="8734" marT="87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8325620"/>
                  </a:ext>
                </a:extLst>
              </a:tr>
              <a:tr h="4379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MUNICIPIOS NA REGIÃO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ADESÃO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5708513"/>
                  </a:ext>
                </a:extLst>
              </a:tr>
              <a:tr h="1514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Centro-Leste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Feira de Santana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865183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Itaberaba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5317968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Seabra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0835245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Serrinha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2367307"/>
                  </a:ext>
                </a:extLst>
              </a:tr>
              <a:tr h="1514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Centro-Norte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Irecê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5343382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Jacobina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0436128"/>
                  </a:ext>
                </a:extLst>
              </a:tr>
              <a:tr h="1514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Extremo Sul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Porto Seguro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15723490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Teixeira de Freitas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297389"/>
                  </a:ext>
                </a:extLst>
              </a:tr>
              <a:tr h="1514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Camaçari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44844530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Cruz das Almas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36323413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Salvador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00480474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Antônio de Jesus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0319236"/>
                  </a:ext>
                </a:extLst>
              </a:tr>
              <a:tr h="1514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Nordeste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Alagoinhas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7880248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Ribeira do Pombal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5199780"/>
                  </a:ext>
                </a:extLst>
              </a:tr>
              <a:tr h="1514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Juazeiro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08884596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Paulo Afonso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95115856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Senhor do Bonfim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6326952"/>
                  </a:ext>
                </a:extLst>
              </a:tr>
              <a:tr h="1514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Oeste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Barreiras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2694654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Ibotirama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50237733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Maria da Vitória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5696212"/>
                  </a:ext>
                </a:extLst>
              </a:tr>
              <a:tr h="1514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Sudoeste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Brumado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5461734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Guanambi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27319885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Itapetinga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4700973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Vitória da Conquista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90660992"/>
                  </a:ext>
                </a:extLst>
              </a:tr>
              <a:tr h="1514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Ilhéus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2763899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Itabuna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6792022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Jequié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8446338"/>
                  </a:ext>
                </a:extLst>
              </a:tr>
              <a:tr h="1514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Valença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3907079"/>
                  </a:ext>
                </a:extLst>
              </a:tr>
              <a:tr h="15145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Geral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7424745"/>
                  </a:ext>
                </a:extLst>
              </a:tr>
            </a:tbl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35C19336-ACC5-3DB9-2209-77685BA87716}"/>
              </a:ext>
            </a:extLst>
          </p:cNvPr>
          <p:cNvSpPr txBox="1"/>
          <p:nvPr/>
        </p:nvSpPr>
        <p:spPr>
          <a:xfrm>
            <a:off x="6361027" y="6049665"/>
            <a:ext cx="574049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27 Regiões de Saúde com registro de adesão municipal ao PMAE.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pt-BR" sz="1300" b="1" dirty="0">
                <a:solidFill>
                  <a:srgbClr val="000000"/>
                </a:solidFill>
                <a:latin typeface="+mj-lt"/>
              </a:rPr>
              <a:t>01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 Região de Saúde sem registro de adesão municipal ao PMAE.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 </a:t>
            </a:r>
            <a:endParaRPr lang="pt-BR" sz="1300" b="1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15 Regiões de Saúde om adesão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cima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d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e 50%, totalizando 143 Municípios.</a:t>
            </a:r>
            <a:r>
              <a:rPr lang="pt-BR" sz="1300" dirty="0">
                <a:latin typeface="+mj-lt"/>
              </a:rPr>
              <a:t>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NO ESTADO DA BAHIA 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766614" y="6449774"/>
            <a:ext cx="4680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</p:spTree>
    <p:extLst>
      <p:ext uri="{BB962C8B-B14F-4D97-AF65-F5344CB8AC3E}">
        <p14:creationId xmlns:p14="http://schemas.microsoft.com/office/powerpoint/2010/main" xmlns="" val="3634986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FEIRA DE SANTANA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D84146C8-7FB6-F594-2A57-D06772EBB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6564195"/>
              </p:ext>
            </p:extLst>
          </p:nvPr>
        </p:nvGraphicFramePr>
        <p:xfrm>
          <a:off x="833358" y="1064440"/>
          <a:ext cx="7012649" cy="5606193"/>
        </p:xfrm>
        <a:graphic>
          <a:graphicData uri="http://schemas.openxmlformats.org/drawingml/2006/table">
            <a:tbl>
              <a:tblPr/>
              <a:tblGrid>
                <a:gridCol w="1262827">
                  <a:extLst>
                    <a:ext uri="{9D8B030D-6E8A-4147-A177-3AD203B41FA5}">
                      <a16:colId xmlns:a16="http://schemas.microsoft.com/office/drawing/2014/main" xmlns="" val="2472453352"/>
                    </a:ext>
                  </a:extLst>
                </a:gridCol>
                <a:gridCol w="1728869">
                  <a:extLst>
                    <a:ext uri="{9D8B030D-6E8A-4147-A177-3AD203B41FA5}">
                      <a16:colId xmlns:a16="http://schemas.microsoft.com/office/drawing/2014/main" xmlns="" val="1869714238"/>
                    </a:ext>
                  </a:extLst>
                </a:gridCol>
                <a:gridCol w="2194912">
                  <a:extLst>
                    <a:ext uri="{9D8B030D-6E8A-4147-A177-3AD203B41FA5}">
                      <a16:colId xmlns:a16="http://schemas.microsoft.com/office/drawing/2014/main" xmlns="" val="3353803562"/>
                    </a:ext>
                  </a:extLst>
                </a:gridCol>
                <a:gridCol w="1826041">
                  <a:extLst>
                    <a:ext uri="{9D8B030D-6E8A-4147-A177-3AD203B41FA5}">
                      <a16:colId xmlns:a16="http://schemas.microsoft.com/office/drawing/2014/main" xmlns="" val="1155552248"/>
                    </a:ext>
                  </a:extLst>
                </a:gridCol>
              </a:tblGrid>
              <a:tr h="1933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4233532"/>
                  </a:ext>
                </a:extLst>
              </a:tr>
              <a:tr h="193317">
                <a:tc rowSpan="28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Centro-Leste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8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Feira de Santana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Amélia Rodrigues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0225736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Anguera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5951929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Antônio Cardoso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328410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Baixa Grande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0268396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Candeal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1196856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Capela do Alto Alegre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1272526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Conceição do Jacuípe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2209502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Coração de Maria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4164358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Feira de Santana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4307337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Gavião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1348360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Ichu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8528077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Ipecaetá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8145286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Ipirá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2783548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Irará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720053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Mundo Novo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1188154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Fátima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107130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Pé de Serra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4704588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Pintadas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9195031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Rafael Jambeiro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6687521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Riachão do Jacuípe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4263056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Bárbara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9564552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Santanópolis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0919908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Estêvão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5689700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Gonçalo dos Campos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737378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Serra Preta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5053250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Tanquinho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4923293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Teodoro Sampaio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4052860"/>
                  </a:ext>
                </a:extLst>
              </a:tr>
              <a:tr h="19331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 Nova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7806" marR="7806" marT="78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669039"/>
                  </a:ext>
                </a:extLst>
              </a:tr>
            </a:tbl>
          </a:graphicData>
        </a:graphic>
      </p:graphicFrame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28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14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xmlns="" val="453975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37274" y="289609"/>
            <a:ext cx="72005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COMO FAZER ADESÃO AO PMAE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A8DB9D33-D5B5-381B-4A10-F33C368E5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8782" y="988209"/>
            <a:ext cx="4005372" cy="58221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5C6F97CA-7EAB-9233-1A2E-383E2C8B1D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773" y="1000902"/>
            <a:ext cx="4005372" cy="576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3424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CA05ED1-6340-4575-B465-96854C35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818" y="2967541"/>
            <a:ext cx="9146117" cy="14703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  <a:cs typeface="Arial" pitchFamily="34" charset="0"/>
              </a:rPr>
              <a:t>OBRIGADO!</a:t>
            </a: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pt-BR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926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ITABERABA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14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09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931E3606-83E3-E8D8-A4BF-CD4173070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8134346"/>
              </p:ext>
            </p:extLst>
          </p:nvPr>
        </p:nvGraphicFramePr>
        <p:xfrm>
          <a:off x="694606" y="1773610"/>
          <a:ext cx="7200540" cy="3783885"/>
        </p:xfrm>
        <a:graphic>
          <a:graphicData uri="http://schemas.openxmlformats.org/drawingml/2006/table">
            <a:tbl>
              <a:tblPr/>
              <a:tblGrid>
                <a:gridCol w="1586685">
                  <a:extLst>
                    <a:ext uri="{9D8B030D-6E8A-4147-A177-3AD203B41FA5}">
                      <a16:colId xmlns:a16="http://schemas.microsoft.com/office/drawing/2014/main" xmlns="" val="958833667"/>
                    </a:ext>
                  </a:extLst>
                </a:gridCol>
                <a:gridCol w="1689527">
                  <a:extLst>
                    <a:ext uri="{9D8B030D-6E8A-4147-A177-3AD203B41FA5}">
                      <a16:colId xmlns:a16="http://schemas.microsoft.com/office/drawing/2014/main" xmlns="" val="1217045764"/>
                    </a:ext>
                  </a:extLst>
                </a:gridCol>
                <a:gridCol w="2144963">
                  <a:extLst>
                    <a:ext uri="{9D8B030D-6E8A-4147-A177-3AD203B41FA5}">
                      <a16:colId xmlns:a16="http://schemas.microsoft.com/office/drawing/2014/main" xmlns="" val="2997810493"/>
                    </a:ext>
                  </a:extLst>
                </a:gridCol>
                <a:gridCol w="1779365">
                  <a:extLst>
                    <a:ext uri="{9D8B030D-6E8A-4147-A177-3AD203B41FA5}">
                      <a16:colId xmlns:a16="http://schemas.microsoft.com/office/drawing/2014/main" xmlns="" val="216365184"/>
                    </a:ext>
                  </a:extLst>
                </a:gridCol>
              </a:tblGrid>
              <a:tr h="25225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8123932"/>
                  </a:ext>
                </a:extLst>
              </a:tr>
              <a:tr h="252259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Centro-Leste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Itaberaba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Andaraí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1927164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 Vista do Tupim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7599034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5389280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Iaçu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8634459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Ibiquera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9178278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Itaberaba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1776094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Itaeté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1268069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Lajedinho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0698778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Macajuba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006546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Marcionílio Souza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0492295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Redenção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794329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Ruy Barbosa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6773493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1533839"/>
                  </a:ext>
                </a:extLst>
              </a:tr>
              <a:tr h="2522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Wagner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6876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99084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SEABRA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11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C747003E-A3C2-5EDC-E3C5-0E277F4132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618084"/>
              </p:ext>
            </p:extLst>
          </p:nvPr>
        </p:nvGraphicFramePr>
        <p:xfrm>
          <a:off x="622597" y="2067530"/>
          <a:ext cx="7200541" cy="3450492"/>
        </p:xfrm>
        <a:graphic>
          <a:graphicData uri="http://schemas.openxmlformats.org/drawingml/2006/table">
            <a:tbl>
              <a:tblPr/>
              <a:tblGrid>
                <a:gridCol w="1649970">
                  <a:extLst>
                    <a:ext uri="{9D8B030D-6E8A-4147-A177-3AD203B41FA5}">
                      <a16:colId xmlns:a16="http://schemas.microsoft.com/office/drawing/2014/main" xmlns="" val="702558034"/>
                    </a:ext>
                  </a:extLst>
                </a:gridCol>
                <a:gridCol w="1640075">
                  <a:extLst>
                    <a:ext uri="{9D8B030D-6E8A-4147-A177-3AD203B41FA5}">
                      <a16:colId xmlns:a16="http://schemas.microsoft.com/office/drawing/2014/main" xmlns="" val="1347650430"/>
                    </a:ext>
                  </a:extLst>
                </a:gridCol>
                <a:gridCol w="2082181">
                  <a:extLst>
                    <a:ext uri="{9D8B030D-6E8A-4147-A177-3AD203B41FA5}">
                      <a16:colId xmlns:a16="http://schemas.microsoft.com/office/drawing/2014/main" xmlns="" val="1704731817"/>
                    </a:ext>
                  </a:extLst>
                </a:gridCol>
                <a:gridCol w="1828315">
                  <a:extLst>
                    <a:ext uri="{9D8B030D-6E8A-4147-A177-3AD203B41FA5}">
                      <a16:colId xmlns:a16="http://schemas.microsoft.com/office/drawing/2014/main" xmlns="" val="631135057"/>
                    </a:ext>
                  </a:extLst>
                </a:gridCol>
              </a:tblGrid>
              <a:tr h="28754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5285362"/>
                  </a:ext>
                </a:extLst>
              </a:tr>
              <a:tr h="287541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Centro-Leste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Seabra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Abaíra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3175301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Boninal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9241515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Ibitiara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4414544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Iraquara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3327744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Lençóis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0117134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Mucugê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2871254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Horizonte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3355770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Palmeiras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2656430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Piatã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7237606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Seabra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3838922"/>
                  </a:ext>
                </a:extLst>
              </a:tr>
              <a:tr h="2875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Souto Soares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408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104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SE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RRINHA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18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34ABD915-00C0-4317-2448-48070332B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3539635"/>
              </p:ext>
            </p:extLst>
          </p:nvPr>
        </p:nvGraphicFramePr>
        <p:xfrm>
          <a:off x="742129" y="1557586"/>
          <a:ext cx="7105303" cy="4671055"/>
        </p:xfrm>
        <a:graphic>
          <a:graphicData uri="http://schemas.openxmlformats.org/drawingml/2006/table">
            <a:tbl>
              <a:tblPr/>
              <a:tblGrid>
                <a:gridCol w="1531226">
                  <a:extLst>
                    <a:ext uri="{9D8B030D-6E8A-4147-A177-3AD203B41FA5}">
                      <a16:colId xmlns:a16="http://schemas.microsoft.com/office/drawing/2014/main" xmlns="" val="4262748199"/>
                    </a:ext>
                  </a:extLst>
                </a:gridCol>
                <a:gridCol w="1630473">
                  <a:extLst>
                    <a:ext uri="{9D8B030D-6E8A-4147-A177-3AD203B41FA5}">
                      <a16:colId xmlns:a16="http://schemas.microsoft.com/office/drawing/2014/main" xmlns="" val="84970592"/>
                    </a:ext>
                  </a:extLst>
                </a:gridCol>
                <a:gridCol w="2069991">
                  <a:extLst>
                    <a:ext uri="{9D8B030D-6E8A-4147-A177-3AD203B41FA5}">
                      <a16:colId xmlns:a16="http://schemas.microsoft.com/office/drawing/2014/main" xmlns="" val="1330609839"/>
                    </a:ext>
                  </a:extLst>
                </a:gridCol>
                <a:gridCol w="1873613">
                  <a:extLst>
                    <a:ext uri="{9D8B030D-6E8A-4147-A177-3AD203B41FA5}">
                      <a16:colId xmlns:a16="http://schemas.microsoft.com/office/drawing/2014/main" xmlns="" val="2189031562"/>
                    </a:ext>
                  </a:extLst>
                </a:gridCol>
              </a:tblGrid>
              <a:tr h="245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7031265"/>
                  </a:ext>
                </a:extLst>
              </a:tr>
              <a:tr h="245845"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Centro-Leste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Serrinha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Água Fria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8967040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Araci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121908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Barrocas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434657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Biritinga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5492770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Cansanção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482077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Conceição do Coité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768415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Euclides da Cunha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767281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Lamarão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0732959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Monte Santo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6949567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Nordestina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2057344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Queimadas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8560247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Quijingue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2377970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Retirolândia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7967400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Santaluz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95472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Domingos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1992237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Serrinha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5806091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Teofilândia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4335776"/>
                  </a:ext>
                </a:extLst>
              </a:tr>
              <a:tr h="2458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3244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43300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IRECÊ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11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4D4BD8A0-5385-FC21-4718-4EA23F6E3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4277268"/>
              </p:ext>
            </p:extLst>
          </p:nvPr>
        </p:nvGraphicFramePr>
        <p:xfrm>
          <a:off x="763097" y="1485578"/>
          <a:ext cx="7200540" cy="454464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3650436065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1053902084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3530753292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3004270687"/>
                    </a:ext>
                  </a:extLst>
                </a:gridCol>
              </a:tblGrid>
              <a:tr h="22723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2601336"/>
                  </a:ext>
                </a:extLst>
              </a:tr>
              <a:tr h="227232"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Irecê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América Dourada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2946300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Barra do Mendes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5892126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Barro Alto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4385674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Cafarnaum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6448164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Canarana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5557479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5393470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Gentio do Ouro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1117005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Ibipeba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9675522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Ibititá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3584648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Irecê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4208164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Itaguaçu da Bahia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1750836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João Dourado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4218502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Jussara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5382122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Lapão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6536813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Mulungu do Morro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3147951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Presidente Dutra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6735745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Gabriel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881418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Uibaí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3325414"/>
                  </a:ext>
                </a:extLst>
              </a:tr>
              <a:tr h="22723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Xique-Xique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0102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50226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JACOBINA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13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ED209F12-0202-C450-35E4-62B040D0A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0074506"/>
              </p:ext>
            </p:extLst>
          </p:nvPr>
        </p:nvGraphicFramePr>
        <p:xfrm>
          <a:off x="653229" y="1485578"/>
          <a:ext cx="7200540" cy="460852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2414977361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133085700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2691382324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530694944"/>
                    </a:ext>
                  </a:extLst>
                </a:gridCol>
              </a:tblGrid>
              <a:tr h="2304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2191703"/>
                  </a:ext>
                </a:extLst>
              </a:tr>
              <a:tr h="230426"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Centro-Norte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Jacobina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Caém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5316960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Caldeirão Grande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1794896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Capim Grosso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494140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Jacobina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822922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9292670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Miguel Calmon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4464617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Mirangaba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8515269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Morro do Chapéu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427201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Ourolândia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1366808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Piritiba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8138995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Quixabeira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0717583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José do Jacuípe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629750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Saúde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8146236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Serrolândia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5121169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Tapiramutá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9623614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Umburanas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7797848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Várzea da Roça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9822048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Várzea do Poço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4318065"/>
                  </a:ext>
                </a:extLst>
              </a:tr>
              <a:tr h="230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Várzea Nova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008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8793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PORTO SEGURO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08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36043912-1F96-0B17-92EC-7987E9D7D2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189063"/>
              </p:ext>
            </p:extLst>
          </p:nvPr>
        </p:nvGraphicFramePr>
        <p:xfrm>
          <a:off x="733866" y="1629594"/>
          <a:ext cx="7200540" cy="244143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131626778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107930221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3834561070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3529004280"/>
                    </a:ext>
                  </a:extLst>
                </a:gridCol>
              </a:tblGrid>
              <a:tr h="2712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5989394"/>
                  </a:ext>
                </a:extLst>
              </a:tr>
              <a:tr h="271270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Extremo Sul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Porto Seguro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Belmonte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6018146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Eunápolis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1151599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Guaratinga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9225335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Itabela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09747520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Itagimirim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6631689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Itapebi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969248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Porto Seguro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5852194"/>
                  </a:ext>
                </a:extLst>
              </a:tr>
              <a:tr h="2712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Cruz Cabrália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451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1976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TEIXEIRA DE FREITAS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A9488B42-E24E-61B0-6542-0124F31E3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8918947"/>
              </p:ext>
            </p:extLst>
          </p:nvPr>
        </p:nvGraphicFramePr>
        <p:xfrm>
          <a:off x="735940" y="1413570"/>
          <a:ext cx="7200540" cy="367241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2979819966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1657996543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910482673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721943023"/>
                    </a:ext>
                  </a:extLst>
                </a:gridCol>
              </a:tblGrid>
              <a:tr h="2623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9843838"/>
                  </a:ext>
                </a:extLst>
              </a:tr>
              <a:tr h="26231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Extremo Sul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Teixeira de Freitas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Alcobaça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4494440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Caravelas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6635680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Ibirapuã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1901634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Itamaraju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4559025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Itanhém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7453658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Jucuruçu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1127666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Lajedão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2725390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Medeiros Neto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1399378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Mucuri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294477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Viçosa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1577990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0856689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Teixeira de Freitas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0439948"/>
                  </a:ext>
                </a:extLst>
              </a:tr>
              <a:tr h="262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Vereda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8764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000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CAMAÇARI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00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58099A8B-C93D-2ED4-97D6-55A8A2963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0668092"/>
              </p:ext>
            </p:extLst>
          </p:nvPr>
        </p:nvGraphicFramePr>
        <p:xfrm>
          <a:off x="694866" y="1701596"/>
          <a:ext cx="7200540" cy="1944222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21748308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4022397758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2832141026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3027611449"/>
                    </a:ext>
                  </a:extLst>
                </a:gridCol>
              </a:tblGrid>
              <a:tr h="27774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9361247"/>
                  </a:ext>
                </a:extLst>
              </a:tr>
              <a:tr h="27774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Camaçari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Camaçari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457258"/>
                  </a:ext>
                </a:extLst>
              </a:tr>
              <a:tr h="277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9070056"/>
                  </a:ext>
                </a:extLst>
              </a:tr>
              <a:tr h="277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Dias d'Ávila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4104776"/>
                  </a:ext>
                </a:extLst>
              </a:tr>
              <a:tr h="277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 de São João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8626884"/>
                  </a:ext>
                </a:extLst>
              </a:tr>
              <a:tr h="277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Pojuca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9157860"/>
                  </a:ext>
                </a:extLst>
              </a:tr>
              <a:tr h="277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Simões Filho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6329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58153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CRUZ DAS ALMAS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E44690B8-3D7E-1EEF-DDA3-8DB351F96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85534"/>
              </p:ext>
            </p:extLst>
          </p:nvPr>
        </p:nvGraphicFramePr>
        <p:xfrm>
          <a:off x="773033" y="1635560"/>
          <a:ext cx="7200540" cy="265833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4165529074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891322312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3148655510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607748227"/>
                    </a:ext>
                  </a:extLst>
                </a:gridCol>
              </a:tblGrid>
              <a:tr h="2658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4934148"/>
                  </a:ext>
                </a:extLst>
              </a:tr>
              <a:tr h="265833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Cruz das Almas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Cabaceiras do Paraguaçu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4797894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Cachoeira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5419748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Conceição da Feira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11201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Cruz das Almas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089520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Governador Mangabeira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5974675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Maragogipe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785337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Muritiba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787491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Félix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8778993"/>
                  </a:ext>
                </a:extLst>
              </a:tr>
              <a:tr h="2658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Sapeaçu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6844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99477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SALVADOR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07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464D878F-FB1E-C8DA-A29F-74D25A2E053D}"/>
              </a:ext>
            </a:extLst>
          </p:cNvPr>
          <p:cNvGraphicFramePr>
            <a:graphicFrameLocks noGrp="1"/>
          </p:cNvGraphicFramePr>
          <p:nvPr/>
        </p:nvGraphicFramePr>
        <p:xfrm>
          <a:off x="804352" y="1485578"/>
          <a:ext cx="7091053" cy="2880317"/>
        </p:xfrm>
        <a:graphic>
          <a:graphicData uri="http://schemas.openxmlformats.org/drawingml/2006/table">
            <a:tbl>
              <a:tblPr/>
              <a:tblGrid>
                <a:gridCol w="1592170">
                  <a:extLst>
                    <a:ext uri="{9D8B030D-6E8A-4147-A177-3AD203B41FA5}">
                      <a16:colId xmlns:a16="http://schemas.microsoft.com/office/drawing/2014/main" xmlns="" val="3096691419"/>
                    </a:ext>
                  </a:extLst>
                </a:gridCol>
                <a:gridCol w="1695366">
                  <a:extLst>
                    <a:ext uri="{9D8B030D-6E8A-4147-A177-3AD203B41FA5}">
                      <a16:colId xmlns:a16="http://schemas.microsoft.com/office/drawing/2014/main" xmlns="" val="3975779283"/>
                    </a:ext>
                  </a:extLst>
                </a:gridCol>
                <a:gridCol w="2152378">
                  <a:extLst>
                    <a:ext uri="{9D8B030D-6E8A-4147-A177-3AD203B41FA5}">
                      <a16:colId xmlns:a16="http://schemas.microsoft.com/office/drawing/2014/main" xmlns="" val="1090583967"/>
                    </a:ext>
                  </a:extLst>
                </a:gridCol>
                <a:gridCol w="1651139">
                  <a:extLst>
                    <a:ext uri="{9D8B030D-6E8A-4147-A177-3AD203B41FA5}">
                      <a16:colId xmlns:a16="http://schemas.microsoft.com/office/drawing/2014/main" xmlns="" val="2898152118"/>
                    </a:ext>
                  </a:extLst>
                </a:gridCol>
              </a:tblGrid>
              <a:tr h="2618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7969142"/>
                  </a:ext>
                </a:extLst>
              </a:tr>
              <a:tr h="261847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Salvador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Candeias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93547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Itaparica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622799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Lauro de Freitas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3042284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Madre de Deus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821895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Salvador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5197770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Amaro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6739439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Francisco do Conde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4117346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Sebastião do Passé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7970334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Saubara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5278954"/>
                  </a:ext>
                </a:extLst>
              </a:tr>
              <a:tr h="2618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Vera Cruz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1616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06270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STO ANTÔNIO DE JESUS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23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13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060150E6-9EB0-F9AF-36C6-3B266D554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0530032"/>
              </p:ext>
            </p:extLst>
          </p:nvPr>
        </p:nvGraphicFramePr>
        <p:xfrm>
          <a:off x="754050" y="1436025"/>
          <a:ext cx="7200540" cy="516792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1027716092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176868907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2092575669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2532876019"/>
                    </a:ext>
                  </a:extLst>
                </a:gridCol>
              </a:tblGrid>
              <a:tr h="2153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3433314"/>
                  </a:ext>
                </a:extLst>
              </a:tr>
              <a:tr h="215330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Leste</a:t>
                      </a:r>
                    </a:p>
                  </a:txBody>
                  <a:tcPr marL="9432" marR="9432" marT="9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Antônio de Jesus</a:t>
                      </a:r>
                    </a:p>
                  </a:txBody>
                  <a:tcPr marL="9432" marR="9432" marT="9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Amargosa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9616086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Aratuípe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5927850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Castro Alves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1867526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Conceição do Almeida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7587660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 Macedo Costa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5986620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Elísio Medrado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919519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Itatim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5494466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Jaguaripe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8934579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Jiquiriçá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6162102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Laje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2876125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Milagres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3553391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Muniz Ferreira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3594532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Mutuípe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5037723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Nazaré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9634894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Presidente Tancredo Neves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4656443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Salinas da Margarida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3464287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Terezinha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1294598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Antônio de Jesus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8301980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Felipe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8829177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Miguel das Matas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9144074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Teolândia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631854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Ubaíra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1073267"/>
                  </a:ext>
                </a:extLst>
              </a:tr>
              <a:tr h="2153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Varzedo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8527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76062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ALAGOINHAS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18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12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3CB2FDF4-9E32-139C-9312-854E52144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0424527"/>
              </p:ext>
            </p:extLst>
          </p:nvPr>
        </p:nvGraphicFramePr>
        <p:xfrm>
          <a:off x="664593" y="1492634"/>
          <a:ext cx="7200540" cy="4529448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3499137186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3102904798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3741508911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1999157760"/>
                    </a:ext>
                  </a:extLst>
                </a:gridCol>
              </a:tblGrid>
              <a:tr h="238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2389730"/>
                  </a:ext>
                </a:extLst>
              </a:tr>
              <a:tr h="238392"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Alagoinhas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Acajutiba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6381628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Alagoinhas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8388620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Aporá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383133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Araçás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8765626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Aramari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883256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Cardeal da Silva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923507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4388766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Crisópolis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15191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659835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Esplanada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1460814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Inhambupe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0363658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Itanagra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6540094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Itapicuru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0387198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Jandaíra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6078980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Ouriçangas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4972456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Pedrão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4377808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Real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5611680"/>
                  </a:ext>
                </a:extLst>
              </a:tr>
              <a:tr h="23839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Sátiro Dias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5963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05006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RIBEIRA DO POMBAL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16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2BA90F27-BA35-148A-F112-E1D43632F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9367748"/>
              </p:ext>
            </p:extLst>
          </p:nvPr>
        </p:nvGraphicFramePr>
        <p:xfrm>
          <a:off x="754050" y="1485578"/>
          <a:ext cx="7105302" cy="4176458"/>
        </p:xfrm>
        <a:graphic>
          <a:graphicData uri="http://schemas.openxmlformats.org/drawingml/2006/table">
            <a:tbl>
              <a:tblPr/>
              <a:tblGrid>
                <a:gridCol w="1595369">
                  <a:extLst>
                    <a:ext uri="{9D8B030D-6E8A-4147-A177-3AD203B41FA5}">
                      <a16:colId xmlns:a16="http://schemas.microsoft.com/office/drawing/2014/main" xmlns="" val="2420197752"/>
                    </a:ext>
                  </a:extLst>
                </a:gridCol>
                <a:gridCol w="1698773">
                  <a:extLst>
                    <a:ext uri="{9D8B030D-6E8A-4147-A177-3AD203B41FA5}">
                      <a16:colId xmlns:a16="http://schemas.microsoft.com/office/drawing/2014/main" xmlns="" val="4037931997"/>
                    </a:ext>
                  </a:extLst>
                </a:gridCol>
                <a:gridCol w="2156703">
                  <a:extLst>
                    <a:ext uri="{9D8B030D-6E8A-4147-A177-3AD203B41FA5}">
                      <a16:colId xmlns:a16="http://schemas.microsoft.com/office/drawing/2014/main" xmlns="" val="3817885601"/>
                    </a:ext>
                  </a:extLst>
                </a:gridCol>
                <a:gridCol w="1654457">
                  <a:extLst>
                    <a:ext uri="{9D8B030D-6E8A-4147-A177-3AD203B41FA5}">
                      <a16:colId xmlns:a16="http://schemas.microsoft.com/office/drawing/2014/main" xmlns="" val="2178325581"/>
                    </a:ext>
                  </a:extLst>
                </a:gridCol>
              </a:tblGrid>
              <a:tr h="2456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7938603"/>
                  </a:ext>
                </a:extLst>
              </a:tr>
              <a:tr h="245674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Ribeira do Pombal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Adustina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9917765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7252986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Banzaê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4224601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Cícero Dantas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4321919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Cipó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834033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Coronel João Sá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9012200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Fátima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7031221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Heliópolis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3116675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Soure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6625083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Triunfo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322849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Olindina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669506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Paripiranga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1374051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Ribeira do Amparo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7160124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Ribeira do Pombal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1124273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Sítio do Quinto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321486"/>
                  </a:ext>
                </a:extLst>
              </a:tr>
              <a:tr h="245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Tucano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0796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0569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JUAZEIRO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A43AFCC9-FC85-E32C-2F6A-FE77C2728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9297063"/>
              </p:ext>
            </p:extLst>
          </p:nvPr>
        </p:nvGraphicFramePr>
        <p:xfrm>
          <a:off x="797898" y="1647150"/>
          <a:ext cx="7097507" cy="3001482"/>
        </p:xfrm>
        <a:graphic>
          <a:graphicData uri="http://schemas.openxmlformats.org/drawingml/2006/table">
            <a:tbl>
              <a:tblPr/>
              <a:tblGrid>
                <a:gridCol w="1593619">
                  <a:extLst>
                    <a:ext uri="{9D8B030D-6E8A-4147-A177-3AD203B41FA5}">
                      <a16:colId xmlns:a16="http://schemas.microsoft.com/office/drawing/2014/main" xmlns="" val="2212495932"/>
                    </a:ext>
                  </a:extLst>
                </a:gridCol>
                <a:gridCol w="1696909">
                  <a:extLst>
                    <a:ext uri="{9D8B030D-6E8A-4147-A177-3AD203B41FA5}">
                      <a16:colId xmlns:a16="http://schemas.microsoft.com/office/drawing/2014/main" xmlns="" val="455562682"/>
                    </a:ext>
                  </a:extLst>
                </a:gridCol>
                <a:gridCol w="2154337">
                  <a:extLst>
                    <a:ext uri="{9D8B030D-6E8A-4147-A177-3AD203B41FA5}">
                      <a16:colId xmlns:a16="http://schemas.microsoft.com/office/drawing/2014/main" xmlns="" val="1799687348"/>
                    </a:ext>
                  </a:extLst>
                </a:gridCol>
                <a:gridCol w="1652642">
                  <a:extLst>
                    <a:ext uri="{9D8B030D-6E8A-4147-A177-3AD203B41FA5}">
                      <a16:colId xmlns:a16="http://schemas.microsoft.com/office/drawing/2014/main" xmlns="" val="1079247038"/>
                    </a:ext>
                  </a:extLst>
                </a:gridCol>
              </a:tblGrid>
              <a:tr h="27286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9466814"/>
                  </a:ext>
                </a:extLst>
              </a:tr>
              <a:tr h="272862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Juazeiro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Campo Alegre de Lourdes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4165984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Canudos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8219507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Casa Nova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6712572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Curaçá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7658276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Juazeiro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5635451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Pilão Arcado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3160896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Remanso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3107052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Sento Sé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8499722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Sobradinho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2154013"/>
                  </a:ext>
                </a:extLst>
              </a:tr>
              <a:tr h="27286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Uauá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831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96844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PAULO AFONSO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02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AECE8598-6B15-CAE0-F5CD-B29A65246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9185357"/>
              </p:ext>
            </p:extLst>
          </p:nvPr>
        </p:nvGraphicFramePr>
        <p:xfrm>
          <a:off x="754050" y="1598414"/>
          <a:ext cx="7200540" cy="262347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2349726587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320011567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1725730439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1056449110"/>
                    </a:ext>
                  </a:extLst>
                </a:gridCol>
              </a:tblGrid>
              <a:tr h="2623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5274022"/>
                  </a:ext>
                </a:extLst>
              </a:tr>
              <a:tr h="262347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Paulo Afonso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Abaré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6423637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Chorrochó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3254061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Glória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2801530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Jeremoabo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5322068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Macururé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6365626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Paulo Afonso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9660897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Pedro Alexandre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9375269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Rodelas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9553575"/>
                  </a:ext>
                </a:extLst>
              </a:tr>
              <a:tr h="26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Brígida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17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6746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SENHOR DO BONFIM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153F21D8-BFFC-6C65-80E6-1F5A3943B5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7880837"/>
              </p:ext>
            </p:extLst>
          </p:nvPr>
        </p:nvGraphicFramePr>
        <p:xfrm>
          <a:off x="787409" y="1557586"/>
          <a:ext cx="7012759" cy="2592290"/>
        </p:xfrm>
        <a:graphic>
          <a:graphicData uri="http://schemas.openxmlformats.org/drawingml/2006/table">
            <a:tbl>
              <a:tblPr/>
              <a:tblGrid>
                <a:gridCol w="1574590">
                  <a:extLst>
                    <a:ext uri="{9D8B030D-6E8A-4147-A177-3AD203B41FA5}">
                      <a16:colId xmlns:a16="http://schemas.microsoft.com/office/drawing/2014/main" xmlns="" val="1614022906"/>
                    </a:ext>
                  </a:extLst>
                </a:gridCol>
                <a:gridCol w="1676647">
                  <a:extLst>
                    <a:ext uri="{9D8B030D-6E8A-4147-A177-3AD203B41FA5}">
                      <a16:colId xmlns:a16="http://schemas.microsoft.com/office/drawing/2014/main" xmlns="" val="3845101397"/>
                    </a:ext>
                  </a:extLst>
                </a:gridCol>
                <a:gridCol w="2128613">
                  <a:extLst>
                    <a:ext uri="{9D8B030D-6E8A-4147-A177-3AD203B41FA5}">
                      <a16:colId xmlns:a16="http://schemas.microsoft.com/office/drawing/2014/main" xmlns="" val="680763569"/>
                    </a:ext>
                  </a:extLst>
                </a:gridCol>
                <a:gridCol w="1632909">
                  <a:extLst>
                    <a:ext uri="{9D8B030D-6E8A-4147-A177-3AD203B41FA5}">
                      <a16:colId xmlns:a16="http://schemas.microsoft.com/office/drawing/2014/main" xmlns="" val="1574262877"/>
                    </a:ext>
                  </a:extLst>
                </a:gridCol>
              </a:tblGrid>
              <a:tr h="25922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4489104"/>
                  </a:ext>
                </a:extLst>
              </a:tr>
              <a:tr h="259229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Senhor do Bonfim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Andorinha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5557250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Antônio Gonçalves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4386760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Campo Formoso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4446549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Filadélfia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121286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Itiúba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0895938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Jaguarari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2577772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Pindobaçu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6928560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Ponto Novo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1703485"/>
                  </a:ext>
                </a:extLst>
              </a:tr>
              <a:tr h="259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Senhor do Bonfim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820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8336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BARREIRAS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15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11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04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616BA522-D8BC-AE2D-3E13-9955AD7E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7648826"/>
              </p:ext>
            </p:extLst>
          </p:nvPr>
        </p:nvGraphicFramePr>
        <p:xfrm>
          <a:off x="735939" y="1485578"/>
          <a:ext cx="7200540" cy="4176464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3156152525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3446415567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763400845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918868570"/>
                    </a:ext>
                  </a:extLst>
                </a:gridCol>
              </a:tblGrid>
              <a:tr h="26102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164490"/>
                  </a:ext>
                </a:extLst>
              </a:tr>
              <a:tr h="261029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Barreiras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Angical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19818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Baianópolis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5142858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Barreiras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234252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Brejolândia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4092649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Catolândia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5817472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Cotegipe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8521690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Cristópolis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1712821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Formosa do Rio Preto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2343054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Luís Eduardo Magalhães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8555252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Mansidão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7321275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Riachão das Neves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5084747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Rita de Cássia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2535980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Desidério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5250502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Tabocas do Brejo Velho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6126019"/>
                  </a:ext>
                </a:extLst>
              </a:tr>
              <a:tr h="261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Wanderley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5429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834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IBOTIRAMA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7A5B4929-6114-A566-EB00-7B284BE27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0991697"/>
              </p:ext>
            </p:extLst>
          </p:nvPr>
        </p:nvGraphicFramePr>
        <p:xfrm>
          <a:off x="832401" y="1550338"/>
          <a:ext cx="7010064" cy="2815560"/>
        </p:xfrm>
        <a:graphic>
          <a:graphicData uri="http://schemas.openxmlformats.org/drawingml/2006/table">
            <a:tbl>
              <a:tblPr/>
              <a:tblGrid>
                <a:gridCol w="1573985">
                  <a:extLst>
                    <a:ext uri="{9D8B030D-6E8A-4147-A177-3AD203B41FA5}">
                      <a16:colId xmlns:a16="http://schemas.microsoft.com/office/drawing/2014/main" xmlns="" val="2636939804"/>
                    </a:ext>
                  </a:extLst>
                </a:gridCol>
                <a:gridCol w="1676003">
                  <a:extLst>
                    <a:ext uri="{9D8B030D-6E8A-4147-A177-3AD203B41FA5}">
                      <a16:colId xmlns:a16="http://schemas.microsoft.com/office/drawing/2014/main" xmlns="" val="238952333"/>
                    </a:ext>
                  </a:extLst>
                </a:gridCol>
                <a:gridCol w="2127795">
                  <a:extLst>
                    <a:ext uri="{9D8B030D-6E8A-4147-A177-3AD203B41FA5}">
                      <a16:colId xmlns:a16="http://schemas.microsoft.com/office/drawing/2014/main" xmlns="" val="3484004968"/>
                    </a:ext>
                  </a:extLst>
                </a:gridCol>
                <a:gridCol w="1632281">
                  <a:extLst>
                    <a:ext uri="{9D8B030D-6E8A-4147-A177-3AD203B41FA5}">
                      <a16:colId xmlns:a16="http://schemas.microsoft.com/office/drawing/2014/main" xmlns="" val="2152079636"/>
                    </a:ext>
                  </a:extLst>
                </a:gridCol>
              </a:tblGrid>
              <a:tr h="2815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8868671"/>
                  </a:ext>
                </a:extLst>
              </a:tr>
              <a:tr h="281556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Ibotirama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3375167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Brotas de Macaúbas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4610195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Buritirama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1195909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Ibotirama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6652262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Ipupiara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2463610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Morpará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4070404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Muquém do São Francisco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7003467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Oliveira dos Brejinhos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8916570"/>
                  </a:ext>
                </a:extLst>
              </a:tr>
              <a:tr h="281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222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75541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STA MARIA DA VITÓRIA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12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A4F100D2-2D73-60E9-39C2-D49164CBE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6284388"/>
              </p:ext>
            </p:extLst>
          </p:nvPr>
        </p:nvGraphicFramePr>
        <p:xfrm>
          <a:off x="754050" y="1434639"/>
          <a:ext cx="7105302" cy="3507322"/>
        </p:xfrm>
        <a:graphic>
          <a:graphicData uri="http://schemas.openxmlformats.org/drawingml/2006/table">
            <a:tbl>
              <a:tblPr/>
              <a:tblGrid>
                <a:gridCol w="1595369">
                  <a:extLst>
                    <a:ext uri="{9D8B030D-6E8A-4147-A177-3AD203B41FA5}">
                      <a16:colId xmlns:a16="http://schemas.microsoft.com/office/drawing/2014/main" xmlns="" val="3584423474"/>
                    </a:ext>
                  </a:extLst>
                </a:gridCol>
                <a:gridCol w="1698773">
                  <a:extLst>
                    <a:ext uri="{9D8B030D-6E8A-4147-A177-3AD203B41FA5}">
                      <a16:colId xmlns:a16="http://schemas.microsoft.com/office/drawing/2014/main" xmlns="" val="1889787650"/>
                    </a:ext>
                  </a:extLst>
                </a:gridCol>
                <a:gridCol w="2156703">
                  <a:extLst>
                    <a:ext uri="{9D8B030D-6E8A-4147-A177-3AD203B41FA5}">
                      <a16:colId xmlns:a16="http://schemas.microsoft.com/office/drawing/2014/main" xmlns="" val="2247409269"/>
                    </a:ext>
                  </a:extLst>
                </a:gridCol>
                <a:gridCol w="1654457">
                  <a:extLst>
                    <a:ext uri="{9D8B030D-6E8A-4147-A177-3AD203B41FA5}">
                      <a16:colId xmlns:a16="http://schemas.microsoft.com/office/drawing/2014/main" xmlns="" val="3876761065"/>
                    </a:ext>
                  </a:extLst>
                </a:gridCol>
              </a:tblGrid>
              <a:tr h="269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7019408"/>
                  </a:ext>
                </a:extLst>
              </a:tr>
              <a:tr h="269794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Maria da Vitória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Bom Jesus da Lapa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2298724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Canápolis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7286088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8727464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Coribe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9955236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Correntina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2573159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Jaborandi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15262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Maria da Vitória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010456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7684742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Félix do Coribe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8113390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Serra do Ramalho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6765679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Serra Dourada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1024283"/>
                  </a:ext>
                </a:extLst>
              </a:tr>
              <a:tr h="26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Sítio do Mato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6594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34128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BRUMADO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10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6669A837-74B4-907E-E70A-431D5B68A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03689741"/>
              </p:ext>
            </p:extLst>
          </p:nvPr>
        </p:nvGraphicFramePr>
        <p:xfrm>
          <a:off x="735940" y="1413570"/>
          <a:ext cx="7087459" cy="4680522"/>
        </p:xfrm>
        <a:graphic>
          <a:graphicData uri="http://schemas.openxmlformats.org/drawingml/2006/table">
            <a:tbl>
              <a:tblPr/>
              <a:tblGrid>
                <a:gridCol w="1591363">
                  <a:extLst>
                    <a:ext uri="{9D8B030D-6E8A-4147-A177-3AD203B41FA5}">
                      <a16:colId xmlns:a16="http://schemas.microsoft.com/office/drawing/2014/main" xmlns="" val="642885726"/>
                    </a:ext>
                  </a:extLst>
                </a:gridCol>
                <a:gridCol w="1694507">
                  <a:extLst>
                    <a:ext uri="{9D8B030D-6E8A-4147-A177-3AD203B41FA5}">
                      <a16:colId xmlns:a16="http://schemas.microsoft.com/office/drawing/2014/main" xmlns="" val="592838817"/>
                    </a:ext>
                  </a:extLst>
                </a:gridCol>
                <a:gridCol w="2151287">
                  <a:extLst>
                    <a:ext uri="{9D8B030D-6E8A-4147-A177-3AD203B41FA5}">
                      <a16:colId xmlns:a16="http://schemas.microsoft.com/office/drawing/2014/main" xmlns="" val="3333244482"/>
                    </a:ext>
                  </a:extLst>
                </a:gridCol>
                <a:gridCol w="1650302">
                  <a:extLst>
                    <a:ext uri="{9D8B030D-6E8A-4147-A177-3AD203B41FA5}">
                      <a16:colId xmlns:a16="http://schemas.microsoft.com/office/drawing/2014/main" xmlns="" val="4031151456"/>
                    </a:ext>
                  </a:extLst>
                </a:gridCol>
              </a:tblGrid>
              <a:tr h="2228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5013044"/>
                  </a:ext>
                </a:extLst>
              </a:tr>
              <a:tr h="222882">
                <a:tc rowSpan="20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Sudoeste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0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Brumado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Aracatu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7689746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Barra da Estiva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8177217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Boquira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3665951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Brumado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5196764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Caturama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7965715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Contendas do Sincorá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8928181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 Basílio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0504193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Érico Cardoso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516922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Guajeru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2020747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Ibicoara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884761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Ibipitanga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4116953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Ituaçu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6920656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Jussiape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110730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Livramento de Nossa Senhora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7240656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Macaúbas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687795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Malhada de Pedras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8250420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Paramirim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7517287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de Contas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1682002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do Pires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3587024"/>
                  </a:ext>
                </a:extLst>
              </a:tr>
              <a:tr h="2228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Tanhaçu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0237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6998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GUANAMBI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23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18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xmlns="" id="{696B660D-7C72-EEEA-D9EE-E760B3239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6232256"/>
              </p:ext>
            </p:extLst>
          </p:nvPr>
        </p:nvGraphicFramePr>
        <p:xfrm>
          <a:off x="773033" y="1341562"/>
          <a:ext cx="7200540" cy="5125272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986002708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1096759594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1589057174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3823527049"/>
                    </a:ext>
                  </a:extLst>
                </a:gridCol>
              </a:tblGrid>
              <a:tr h="2135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7241716"/>
                  </a:ext>
                </a:extLst>
              </a:tr>
              <a:tr h="213553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Sudoeste</a:t>
                      </a:r>
                    </a:p>
                  </a:txBody>
                  <a:tcPr marL="9432" marR="9432" marT="9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Guanambi</a:t>
                      </a:r>
                    </a:p>
                  </a:txBody>
                  <a:tcPr marL="9432" marR="9432" marT="9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Botuporã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2767931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Caculé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6887332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Caetité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1284475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Candiba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2844700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Carinhanha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9972556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Feira da Mata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4248754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Guanambi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0201584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Ibiassucê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853337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Igaporã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3713161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Iuiu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1406432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Jacaraci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2807842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Lagoa Real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1459165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Licínio de Almeida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5888017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Malhada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2656544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Matina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2122727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Mortugaba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0118425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Palmas de Monte Alto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1859635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Pindaí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3025610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Riacho de Santana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7988526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do Antônio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814123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Sebastião Laranjeiras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2013682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Tanque Novo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4822174"/>
                  </a:ext>
                </a:extLst>
              </a:tr>
              <a:tr h="213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Urandi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432" marR="9432" marT="9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8573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59263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ITAPETINGA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12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09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03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B18BF64A-D086-19DD-AFD9-835A547C9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6587687"/>
              </p:ext>
            </p:extLst>
          </p:nvPr>
        </p:nvGraphicFramePr>
        <p:xfrm>
          <a:off x="751021" y="1485574"/>
          <a:ext cx="7200540" cy="3456388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533722226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660679382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1335471004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1029374874"/>
                    </a:ext>
                  </a:extLst>
                </a:gridCol>
              </a:tblGrid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5351488"/>
                  </a:ext>
                </a:extLst>
              </a:tr>
              <a:tr h="26587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Sudoeste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Itapetinga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Caatiba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7171163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Firmino Alves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0187303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Ibicuí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2903497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Iguaí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7276160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Itambé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8756678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Itapetinga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3591913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Itarantim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5187703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Itororó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2714322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Macarani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2313694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Maiquinique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1205818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Canaã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79646"/>
                          </a:highlight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3973240"/>
                  </a:ext>
                </a:extLst>
              </a:tr>
              <a:tr h="2658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Potiraguá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BBB59"/>
                          </a:highlight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7325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60748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VITÓRIA DA CONQUISTA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08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11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15CB89EA-196D-7D87-69BE-73749D8F7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45123247"/>
              </p:ext>
            </p:extLst>
          </p:nvPr>
        </p:nvGraphicFramePr>
        <p:xfrm>
          <a:off x="765415" y="1413570"/>
          <a:ext cx="7200540" cy="4680520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2215705111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2705511772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493489961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874423927"/>
                    </a:ext>
                  </a:extLst>
                </a:gridCol>
              </a:tblGrid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1083281"/>
                  </a:ext>
                </a:extLst>
              </a:tr>
              <a:tr h="234026"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Sudoeste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Vitória da Conquista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Anagé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09732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Barra do Choça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607323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Belo Campo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871143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Bom Jesus da Serra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403904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Caetanos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673751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Cândido Sales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7149031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Caraíbas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1346305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Condeúba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502968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Cordeiros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628724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Encruzilhada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3500070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Maetinga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5466324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Mirante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6660830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Piripá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6299047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Planalto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9123040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474805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Presidente Jânio Quadros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083515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Ribeirão do Largo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5203581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Tremedal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859999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Vitória da Conquista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1081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71459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ILHÉUS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08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03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21B88280-F9A1-D3B8-1A22-6DD7C622F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9395566"/>
              </p:ext>
            </p:extLst>
          </p:nvPr>
        </p:nvGraphicFramePr>
        <p:xfrm>
          <a:off x="735939" y="1557586"/>
          <a:ext cx="7200540" cy="2455524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62593209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3445324602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619158157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2293327703"/>
                    </a:ext>
                  </a:extLst>
                </a:gridCol>
              </a:tblGrid>
              <a:tr h="2728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569927"/>
                  </a:ext>
                </a:extLst>
              </a:tr>
              <a:tr h="27283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Ilhéus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Arataca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1934007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Canavieiras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4794694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Ilhéus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6960001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Itacaré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2320123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Mascote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2525122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Luzia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8901891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0427009"/>
                  </a:ext>
                </a:extLst>
              </a:tr>
              <a:tr h="2728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Uruçuca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1478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7972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ITABUNA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22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11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11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C9C60D69-136E-1E6F-E71B-4CCBDA3DD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5196143"/>
              </p:ext>
            </p:extLst>
          </p:nvPr>
        </p:nvGraphicFramePr>
        <p:xfrm>
          <a:off x="748639" y="1441116"/>
          <a:ext cx="7200540" cy="4906452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1658075941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593176371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4087391633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639466357"/>
                    </a:ext>
                  </a:extLst>
                </a:gridCol>
              </a:tblGrid>
              <a:tr h="21332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1935126"/>
                  </a:ext>
                </a:extLst>
              </a:tr>
              <a:tr h="213324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Itabuna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Almadina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470462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Aurelino Leal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3095643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Barro Preto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3616240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Buerarema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0614261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Camacan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9996571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Coaraci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554619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Floresta Azul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1915406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Gongogi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1587626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Ibicaraí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5415297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Ibirapitanga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7144079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Itabuna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8387403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Itaju do Colônia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9668877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Itajuípe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2226099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2987215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Itapitanga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79196870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Jussari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9687712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Maraú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5033586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 Brasil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1514243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Cruz da Vitória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9352007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São José da Vitória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0065431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Ubaitaba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6402059"/>
                  </a:ext>
                </a:extLst>
              </a:tr>
              <a:tr h="21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Ubatã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7917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48479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JEQUIÉ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26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12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14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EEA881CE-29E3-3684-5251-0BF132833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8429460"/>
              </p:ext>
            </p:extLst>
          </p:nvPr>
        </p:nvGraphicFramePr>
        <p:xfrm>
          <a:off x="718041" y="1299445"/>
          <a:ext cx="7200541" cy="5231736"/>
        </p:xfrm>
        <a:graphic>
          <a:graphicData uri="http://schemas.openxmlformats.org/drawingml/2006/table">
            <a:tbl>
              <a:tblPr/>
              <a:tblGrid>
                <a:gridCol w="1616754">
                  <a:extLst>
                    <a:ext uri="{9D8B030D-6E8A-4147-A177-3AD203B41FA5}">
                      <a16:colId xmlns:a16="http://schemas.microsoft.com/office/drawing/2014/main" xmlns="" val="2323859965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929504028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4171484423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964625914"/>
                    </a:ext>
                  </a:extLst>
                </a:gridCol>
              </a:tblGrid>
              <a:tr h="19376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0799692"/>
                  </a:ext>
                </a:extLst>
              </a:tr>
              <a:tr h="193768">
                <a:tc rowSpan="26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</a:t>
                      </a:r>
                    </a:p>
                  </a:txBody>
                  <a:tcPr marL="8384" marR="8384" marT="83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6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Jequié</a:t>
                      </a:r>
                    </a:p>
                  </a:txBody>
                  <a:tcPr marL="8384" marR="8384" marT="83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Aiquara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5315520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Apuarema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6619707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Barra do Rocha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0596555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 Nova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7582496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Brejões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1773723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Cravolândia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8136142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Dário Meira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5111323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Ibirataia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7111691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Ipiaú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1485274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Irajuba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9206518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Iramaia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8664109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Itagi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1789087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Itagibá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1115974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Itamari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1243816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Itaquara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3944658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Itiruçu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7918642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Jaguaquara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0483215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Jequié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7262801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Jitaúna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5146194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Lafaiete Coutinho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9816162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Lajedo do Tabocal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9319632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Manoel Vitorino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6914105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Maracás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350627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Itarana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8603991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Planaltino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2006757"/>
                  </a:ext>
                </a:extLst>
              </a:tr>
              <a:tr h="1937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Inês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8384" marR="8384" marT="83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0040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728839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78945" y="117426"/>
            <a:ext cx="7200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MAPEAMENTO DE ADESÃO AO PMAE </a:t>
            </a:r>
          </a:p>
          <a:p>
            <a:pPr algn="ctr"/>
            <a:r>
              <a:rPr lang="pt-BR" sz="24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REGIÃO DE SAÚDE VALENÇA</a:t>
            </a:r>
            <a:endParaRPr lang="pt-B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7DF0DC5-57E6-C5C5-C9CC-F8D67C7D4C4D}"/>
              </a:ext>
            </a:extLst>
          </p:cNvPr>
          <p:cNvSpPr txBox="1"/>
          <p:nvPr/>
        </p:nvSpPr>
        <p:spPr>
          <a:xfrm>
            <a:off x="8463340" y="6347567"/>
            <a:ext cx="3032466" cy="2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Fonte: </a:t>
            </a:r>
            <a:r>
              <a:rPr lang="pt-BR" sz="1300" b="1" dirty="0">
                <a:solidFill>
                  <a:srgbClr val="000000"/>
                </a:solidFill>
                <a:latin typeface="+mj-lt"/>
              </a:rPr>
              <a:t>Adesões </a:t>
            </a:r>
            <a:r>
              <a:rPr lang="pt-BR" sz="1300" b="1" i="0" u="none" strike="noStrike" dirty="0">
                <a:solidFill>
                  <a:srgbClr val="000000"/>
                </a:solidFill>
                <a:effectLst/>
                <a:latin typeface="+mj-lt"/>
              </a:rPr>
              <a:t>PMAE – 12.07.2024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6A29B0B5-2691-FCE3-F373-9D1251753E77}"/>
              </a:ext>
            </a:extLst>
          </p:cNvPr>
          <p:cNvSpPr/>
          <p:nvPr/>
        </p:nvSpPr>
        <p:spPr>
          <a:xfrm>
            <a:off x="8400123" y="1299445"/>
            <a:ext cx="3017257" cy="1445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9561C68-224F-D7A2-01E5-6E212760CBC6}"/>
              </a:ext>
            </a:extLst>
          </p:cNvPr>
          <p:cNvSpPr txBox="1"/>
          <p:nvPr/>
        </p:nvSpPr>
        <p:spPr>
          <a:xfrm>
            <a:off x="8501756" y="1413570"/>
            <a:ext cx="27780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</a:rPr>
              <a:t>Total Municípios </a:t>
            </a:r>
          </a:p>
          <a:p>
            <a:pPr algn="ctr"/>
            <a:r>
              <a:rPr lang="pt-BR" sz="2000" b="1" dirty="0">
                <a:solidFill>
                  <a:schemeClr val="tx2"/>
                </a:solidFill>
              </a:rPr>
              <a:t>Região de Saúde</a:t>
            </a:r>
          </a:p>
          <a:p>
            <a:pPr algn="ctr"/>
            <a:r>
              <a:rPr lang="pt-BR" sz="3500" b="1" dirty="0">
                <a:solidFill>
                  <a:schemeClr val="tx2"/>
                </a:solidFill>
              </a:rPr>
              <a:t>11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CF037001-5297-03A9-ED9F-247D6C1C2FBB}"/>
              </a:ext>
            </a:extLst>
          </p:cNvPr>
          <p:cNvSpPr/>
          <p:nvPr/>
        </p:nvSpPr>
        <p:spPr>
          <a:xfrm>
            <a:off x="8482834" y="2999701"/>
            <a:ext cx="2953528" cy="14454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E65D13C-BCB2-1078-6C6A-4C544025E20C}"/>
              </a:ext>
            </a:extLst>
          </p:cNvPr>
          <p:cNvSpPr txBox="1"/>
          <p:nvPr/>
        </p:nvSpPr>
        <p:spPr>
          <a:xfrm>
            <a:off x="8565543" y="3119403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COM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06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94433F38-40FD-FFF6-7EA2-311C65980993}"/>
              </a:ext>
            </a:extLst>
          </p:cNvPr>
          <p:cNvSpPr/>
          <p:nvPr/>
        </p:nvSpPr>
        <p:spPr>
          <a:xfrm>
            <a:off x="8471470" y="4648634"/>
            <a:ext cx="2953528" cy="144545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8917E825-6144-2F4D-56A7-DE205B917330}"/>
              </a:ext>
            </a:extLst>
          </p:cNvPr>
          <p:cNvSpPr txBox="1"/>
          <p:nvPr/>
        </p:nvSpPr>
        <p:spPr>
          <a:xfrm>
            <a:off x="8576680" y="4711705"/>
            <a:ext cx="27924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Nº Municípios </a:t>
            </a:r>
            <a:r>
              <a:rPr lang="pt-BR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SEM adesão ao PMAE </a:t>
            </a:r>
          </a:p>
          <a:p>
            <a:pPr algn="ctr"/>
            <a:r>
              <a:rPr lang="pt-BR" sz="3500" b="1" dirty="0">
                <a:solidFill>
                  <a:schemeClr val="tx2">
                    <a:lumMod val="75000"/>
                  </a:schemeClr>
                </a:solidFill>
              </a:rPr>
              <a:t>05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C98BAE00-5F1C-2236-DCA9-C6CEDA4B0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5441419"/>
              </p:ext>
            </p:extLst>
          </p:nvPr>
        </p:nvGraphicFramePr>
        <p:xfrm>
          <a:off x="735939" y="1508214"/>
          <a:ext cx="7200540" cy="3145716"/>
        </p:xfrm>
        <a:graphic>
          <a:graphicData uri="http://schemas.openxmlformats.org/drawingml/2006/table">
            <a:tbl>
              <a:tblPr/>
              <a:tblGrid>
                <a:gridCol w="1616753">
                  <a:extLst>
                    <a:ext uri="{9D8B030D-6E8A-4147-A177-3AD203B41FA5}">
                      <a16:colId xmlns:a16="http://schemas.microsoft.com/office/drawing/2014/main" xmlns="" val="408452054"/>
                    </a:ext>
                  </a:extLst>
                </a:gridCol>
                <a:gridCol w="1721543">
                  <a:extLst>
                    <a:ext uri="{9D8B030D-6E8A-4147-A177-3AD203B41FA5}">
                      <a16:colId xmlns:a16="http://schemas.microsoft.com/office/drawing/2014/main" xmlns="" val="3905000300"/>
                    </a:ext>
                  </a:extLst>
                </a:gridCol>
                <a:gridCol w="2185611">
                  <a:extLst>
                    <a:ext uri="{9D8B030D-6E8A-4147-A177-3AD203B41FA5}">
                      <a16:colId xmlns:a16="http://schemas.microsoft.com/office/drawing/2014/main" xmlns="" val="519411814"/>
                    </a:ext>
                  </a:extLst>
                </a:gridCol>
                <a:gridCol w="1676633">
                  <a:extLst>
                    <a:ext uri="{9D8B030D-6E8A-4147-A177-3AD203B41FA5}">
                      <a16:colId xmlns:a16="http://schemas.microsoft.com/office/drawing/2014/main" xmlns="" val="225748106"/>
                    </a:ext>
                  </a:extLst>
                </a:gridCol>
              </a:tblGrid>
              <a:tr h="2621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MACRORREGIÃO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REGIÃO DE SAUDE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5350313"/>
                  </a:ext>
                </a:extLst>
              </a:tr>
              <a:tr h="262143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Valença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Cairu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1498158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Camamu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0763048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Gandu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5576031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Igrapiúna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18633531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Ituberá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3875218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Nilo Peçanha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4509089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Ibiá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7198332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Piraí do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2533948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Taperoá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4637427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Valença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ADESÃO REALIZADA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9403904"/>
                  </a:ext>
                </a:extLst>
              </a:tr>
              <a:tr h="2621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Wenceslau Guimarães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PENDENTE ADESÃO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5466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03013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00D2657-FF47-EFDC-63A2-55FEB20895EA}"/>
              </a:ext>
            </a:extLst>
          </p:cNvPr>
          <p:cNvSpPr txBox="1"/>
          <p:nvPr/>
        </p:nvSpPr>
        <p:spPr>
          <a:xfrm>
            <a:off x="2537274" y="289609"/>
            <a:ext cx="72005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i="0" u="none" strike="noStrik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COMO FAZER ADESÃO AO PMAE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A8DB9D33-D5B5-381B-4A10-F33C368E5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8782" y="988209"/>
            <a:ext cx="4005372" cy="58221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5C6F97CA-7EAB-9233-1A2E-383E2C8B1D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773" y="1000902"/>
            <a:ext cx="4005372" cy="576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3424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3016" y="188957"/>
            <a:ext cx="95237" cy="66261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8889" y="44460"/>
            <a:ext cx="95238" cy="6626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5" name="Imagem 3" descr="MARCA_JUNTAS menor.png">
            <a:extLst>
              <a:ext uri="{FF2B5EF4-FFF2-40B4-BE49-F238E27FC236}">
                <a16:creationId xmlns:a16="http://schemas.microsoft.com/office/drawing/2014/main" xmlns="" id="{8D7D484A-902E-4758-81E3-DF7F6532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0"/>
          <a:stretch>
            <a:fillRect/>
          </a:stretch>
        </p:blipFill>
        <p:spPr bwMode="auto">
          <a:xfrm>
            <a:off x="478582" y="255631"/>
            <a:ext cx="1894797" cy="74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MARCA_JUNTAS menor.png">
            <a:extLst>
              <a:ext uri="{FF2B5EF4-FFF2-40B4-BE49-F238E27FC236}">
                <a16:creationId xmlns:a16="http://schemas.microsoft.com/office/drawing/2014/main" xmlns="" id="{26966241-866E-44FE-AC8E-A12B3FFA0A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604"/>
          <a:stretch>
            <a:fillRect/>
          </a:stretch>
        </p:blipFill>
        <p:spPr bwMode="auto">
          <a:xfrm>
            <a:off x="9951563" y="286522"/>
            <a:ext cx="1904283" cy="72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CA05ED1-6340-4575-B465-96854C35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818" y="2967541"/>
            <a:ext cx="9146117" cy="14703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5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wline"/>
                <a:cs typeface="Arial" pitchFamily="34" charset="0"/>
              </a:rPr>
              <a:t>OBRIGADO!</a:t>
            </a:r>
            <a: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pt-BR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926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21868</TotalTime>
  <Words>3361</Words>
  <Application>Microsoft Office PowerPoint</Application>
  <PresentationFormat>Personalizar</PresentationFormat>
  <Paragraphs>1511</Paragraphs>
  <Slides>37</Slides>
  <Notes>37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Tema do Office</vt:lpstr>
      <vt:lpstr>PROGRAMA MAIS ACESSO  A ESPECIALISTAS - PMAE    JULHO / 2024</vt:lpstr>
      <vt:lpstr>Slide 2</vt:lpstr>
      <vt:lpstr>Slide 3</vt:lpstr>
      <vt:lpstr>ADESÃO DO ESTADO DA BAHIA AO PROGRAMA MAIS ACESSO  A ESPECIALISTAS - PMAE    </vt:lpstr>
      <vt:lpstr>Slide 5</vt:lpstr>
      <vt:lpstr>Slide 6</vt:lpstr>
      <vt:lpstr>Slide 7</vt:lpstr>
      <vt:lpstr>OBRIGADO!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OBRIGADO!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Thiago.jesus</dc:creator>
  <cp:lastModifiedBy>COSEMS-BA</cp:lastModifiedBy>
  <cp:revision>1035</cp:revision>
  <cp:lastPrinted>2015-10-29T15:10:30Z</cp:lastPrinted>
  <dcterms:created xsi:type="dcterms:W3CDTF">2015-05-05T19:17:41Z</dcterms:created>
  <dcterms:modified xsi:type="dcterms:W3CDTF">2024-07-16T20:50:40Z</dcterms:modified>
</cp:coreProperties>
</file>